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7" r:id="rId5"/>
    <p:sldId id="258" r:id="rId6"/>
    <p:sldId id="260" r:id="rId7"/>
  </p:sldIdLst>
  <p:sldSz cx="6858000" cy="9144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6865"/>
    <a:srgbClr val="787C80"/>
    <a:srgbClr val="6F73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2453" y="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6DAF-B7C5-443E-ACCE-E30526B49DB0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A5F7-D583-475F-95C6-66A1BE718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05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6DAF-B7C5-443E-ACCE-E30526B49DB0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A5F7-D583-475F-95C6-66A1BE718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427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6DAF-B7C5-443E-ACCE-E30526B49DB0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A5F7-D583-475F-95C6-66A1BE718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4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6DAF-B7C5-443E-ACCE-E30526B49DB0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A5F7-D583-475F-95C6-66A1BE718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71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6DAF-B7C5-443E-ACCE-E30526B49DB0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A5F7-D583-475F-95C6-66A1BE718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15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6DAF-B7C5-443E-ACCE-E30526B49DB0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A5F7-D583-475F-95C6-66A1BE718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92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6DAF-B7C5-443E-ACCE-E30526B49DB0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A5F7-D583-475F-95C6-66A1BE718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65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6DAF-B7C5-443E-ACCE-E30526B49DB0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A5F7-D583-475F-95C6-66A1BE718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17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6DAF-B7C5-443E-ACCE-E30526B49DB0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A5F7-D583-475F-95C6-66A1BE718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96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6DAF-B7C5-443E-ACCE-E30526B49DB0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A5F7-D583-475F-95C6-66A1BE718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8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6DAF-B7C5-443E-ACCE-E30526B49DB0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A5F7-D583-475F-95C6-66A1BE718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46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36DAF-B7C5-443E-ACCE-E30526B49DB0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4A5F7-D583-475F-95C6-66A1BE718A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78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66328" y="4554415"/>
            <a:ext cx="65253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C86865"/>
                </a:solidFill>
              </a:rPr>
              <a:t>PONDĚLÍ 25.03.2024 - ČTVRTEK 28.03.2024</a:t>
            </a:r>
          </a:p>
          <a:p>
            <a:endParaRPr lang="cs-CZ" dirty="0"/>
          </a:p>
          <a:p>
            <a:r>
              <a:rPr lang="cs-CZ" dirty="0"/>
              <a:t> </a:t>
            </a:r>
            <a:r>
              <a:rPr lang="cs-CZ" sz="2400" dirty="0"/>
              <a:t>Přispět do sbírky můžete kdykoliv v tyto dny darem potravin nebo základní hygieny v</a:t>
            </a:r>
          </a:p>
          <a:p>
            <a:endParaRPr lang="cs-CZ" sz="2400" dirty="0"/>
          </a:p>
          <a:p>
            <a:r>
              <a:rPr lang="cs-CZ" sz="2400" b="1" dirty="0"/>
              <a:t>Uherském Brodě v </a:t>
            </a:r>
            <a:r>
              <a:rPr lang="cs-CZ" sz="2400" b="1" dirty="0" err="1"/>
              <a:t>Komunitku</a:t>
            </a:r>
            <a:r>
              <a:rPr lang="cs-CZ" sz="2400" dirty="0"/>
              <a:t>(Masarykovo náměstí pod kostelem) </a:t>
            </a:r>
            <a:r>
              <a:rPr lang="cs-CZ" sz="2400" b="1" dirty="0"/>
              <a:t>mezi 8 hod. a 16 hod.</a:t>
            </a:r>
            <a:endParaRPr lang="pl-PL" sz="2400" dirty="0"/>
          </a:p>
        </p:txBody>
      </p:sp>
      <p:sp>
        <p:nvSpPr>
          <p:cNvPr id="5" name="Obdélník 4"/>
          <p:cNvSpPr/>
          <p:nvPr/>
        </p:nvSpPr>
        <p:spPr>
          <a:xfrm>
            <a:off x="1111062" y="8713873"/>
            <a:ext cx="43032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/>
              <a:t>‚Poslat je domů hladové nechci.‘</a:t>
            </a:r>
            <a:r>
              <a:rPr lang="cs-CZ" sz="1100" i="1" dirty="0"/>
              <a:t>(</a:t>
            </a:r>
            <a:r>
              <a:rPr lang="cs-CZ" sz="1100" i="1" dirty="0" err="1"/>
              <a:t>Mt</a:t>
            </a:r>
            <a:r>
              <a:rPr lang="cs-CZ" sz="1100" i="1" dirty="0"/>
              <a:t> 15,32)</a:t>
            </a:r>
          </a:p>
        </p:txBody>
      </p: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6B6934E9-5A4E-4C47-9049-A4C391506002}"/>
              </a:ext>
            </a:extLst>
          </p:cNvPr>
          <p:cNvGrpSpPr/>
          <p:nvPr/>
        </p:nvGrpSpPr>
        <p:grpSpPr>
          <a:xfrm>
            <a:off x="0" y="-22035"/>
            <a:ext cx="6858000" cy="4473804"/>
            <a:chOff x="0" y="-30047"/>
            <a:chExt cx="6858000" cy="4473804"/>
          </a:xfrm>
        </p:grpSpPr>
        <p:pic>
          <p:nvPicPr>
            <p:cNvPr id="19" name="Obrázek 18">
              <a:extLst>
                <a:ext uri="{FF2B5EF4-FFF2-40B4-BE49-F238E27FC236}">
                  <a16:creationId xmlns:a16="http://schemas.microsoft.com/office/drawing/2014/main" id="{FE3304D8-A8CA-495D-8A45-3B46923B30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30047"/>
              <a:ext cx="6858000" cy="4473804"/>
            </a:xfrm>
            <a:prstGeom prst="rect">
              <a:avLst/>
            </a:prstGeom>
          </p:spPr>
        </p:pic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1F0139E5-982F-40AA-8173-36976C1FA11D}"/>
                </a:ext>
              </a:extLst>
            </p:cNvPr>
            <p:cNvSpPr txBox="1"/>
            <p:nvPr/>
          </p:nvSpPr>
          <p:spPr>
            <a:xfrm>
              <a:off x="0" y="17091"/>
              <a:ext cx="652534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4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POSTNÍ POTRAVINOVÁ SBÍRKA</a:t>
              </a:r>
            </a:p>
          </p:txBody>
        </p:sp>
      </p:grpSp>
      <p:sp>
        <p:nvSpPr>
          <p:cNvPr id="9" name="Obdélník 8">
            <a:extLst>
              <a:ext uri="{FF2B5EF4-FFF2-40B4-BE49-F238E27FC236}">
                <a16:creationId xmlns:a16="http://schemas.microsoft.com/office/drawing/2014/main" id="{C17A34BF-B588-429B-B516-AC842DF6C2DF}"/>
              </a:ext>
            </a:extLst>
          </p:cNvPr>
          <p:cNvSpPr/>
          <p:nvPr/>
        </p:nvSpPr>
        <p:spPr>
          <a:xfrm>
            <a:off x="-3600400" y="5609908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/>
          </a:p>
        </p:txBody>
      </p:sp>
      <p:sp>
        <p:nvSpPr>
          <p:cNvPr id="4" name="TextovéPole 3"/>
          <p:cNvSpPr txBox="1"/>
          <p:nvPr/>
        </p:nvSpPr>
        <p:spPr>
          <a:xfrm>
            <a:off x="-72008" y="1178913"/>
            <a:ext cx="3284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C86865"/>
                </a:solidFill>
              </a:rPr>
              <a:t>25. - 28.03.2024 </a:t>
            </a:r>
          </a:p>
        </p:txBody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9EA31B3E-EF04-4934-9560-E6FCDF98EE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342" y="8315696"/>
            <a:ext cx="2204864" cy="796355"/>
          </a:xfrm>
          <a:prstGeom prst="rect">
            <a:avLst/>
          </a:prstGeom>
        </p:spPr>
      </p:pic>
      <p:sp>
        <p:nvSpPr>
          <p:cNvPr id="28" name="TextovéPole 27">
            <a:extLst>
              <a:ext uri="{FF2B5EF4-FFF2-40B4-BE49-F238E27FC236}">
                <a16:creationId xmlns:a16="http://schemas.microsoft.com/office/drawing/2014/main" id="{5E32DEF9-8815-4010-9CD9-FAE5B67C8948}"/>
              </a:ext>
            </a:extLst>
          </p:cNvPr>
          <p:cNvSpPr txBox="1"/>
          <p:nvPr/>
        </p:nvSpPr>
        <p:spPr>
          <a:xfrm>
            <a:off x="1253548" y="7637622"/>
            <a:ext cx="5573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Výtěžek sbírky bude sloužit zejména soc. slabým a rodinám s dětmi v regionu. Prosíme zejména o </a:t>
            </a:r>
            <a:r>
              <a:rPr lang="cs-CZ" sz="1600" b="1" dirty="0"/>
              <a:t>dar masových konzerv, trvanlivého mléka a dalších trvanlivých potravin…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744EAF7-0DE6-42D0-A188-5CA91E3579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66239"/>
            <a:ext cx="1336989" cy="130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66328" y="4554415"/>
            <a:ext cx="652534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C86865"/>
                </a:solidFill>
              </a:rPr>
              <a:t>PONDĚLÍ 25.03.2024</a:t>
            </a:r>
          </a:p>
          <a:p>
            <a:endParaRPr lang="cs-CZ" sz="1400" dirty="0">
              <a:solidFill>
                <a:srgbClr val="C86865"/>
              </a:solidFill>
            </a:endParaRPr>
          </a:p>
          <a:p>
            <a:pPr lvl="0"/>
            <a:r>
              <a:rPr lang="cs-CZ" sz="2000" dirty="0"/>
              <a:t>15:45 – 15:55 </a:t>
            </a:r>
            <a:r>
              <a:rPr lang="cs-CZ" sz="2000" b="1" dirty="0"/>
              <a:t>Pašovice</a:t>
            </a:r>
            <a:r>
              <a:rPr lang="cs-CZ" sz="2000" dirty="0"/>
              <a:t> (před obchodem), </a:t>
            </a:r>
          </a:p>
          <a:p>
            <a:pPr lvl="0"/>
            <a:r>
              <a:rPr lang="cs-CZ" sz="2000" dirty="0"/>
              <a:t>16:00 – 16:10 </a:t>
            </a:r>
            <a:r>
              <a:rPr lang="cs-CZ" sz="2000" b="1" dirty="0"/>
              <a:t>Prakšice</a:t>
            </a:r>
            <a:r>
              <a:rPr lang="cs-CZ" sz="2000" dirty="0"/>
              <a:t> (před obchodem na dolním konci)</a:t>
            </a:r>
          </a:p>
          <a:p>
            <a:pPr lvl="0"/>
            <a:r>
              <a:rPr lang="cs-CZ" sz="2000" dirty="0"/>
              <a:t>16:30 – 16:40 </a:t>
            </a:r>
            <a:r>
              <a:rPr lang="cs-CZ" sz="2000" b="1" dirty="0"/>
              <a:t>Rudice</a:t>
            </a:r>
            <a:r>
              <a:rPr lang="cs-CZ" sz="2000" dirty="0"/>
              <a:t> (před obecním úřadem) </a:t>
            </a:r>
          </a:p>
          <a:p>
            <a:pPr lvl="0"/>
            <a:r>
              <a:rPr lang="cs-CZ" sz="2000" dirty="0"/>
              <a:t>16:45 – 16:55 </a:t>
            </a:r>
            <a:r>
              <a:rPr lang="cs-CZ" sz="2000" b="1" dirty="0"/>
              <a:t>Šumice</a:t>
            </a:r>
            <a:r>
              <a:rPr lang="cs-CZ" sz="2000" dirty="0"/>
              <a:t> (před Jednotou u kostela) </a:t>
            </a:r>
          </a:p>
          <a:p>
            <a:pPr lvl="0"/>
            <a:r>
              <a:rPr lang="cs-CZ" sz="2000" dirty="0"/>
              <a:t>17:05 – 17:15 </a:t>
            </a:r>
            <a:r>
              <a:rPr lang="cs-CZ" sz="2000" b="1" dirty="0"/>
              <a:t>Újezdec</a:t>
            </a:r>
            <a:r>
              <a:rPr lang="cs-CZ" sz="2000" dirty="0"/>
              <a:t> (před kostelem)</a:t>
            </a:r>
            <a:endParaRPr lang="pl-PL" dirty="0"/>
          </a:p>
        </p:txBody>
      </p:sp>
      <p:sp>
        <p:nvSpPr>
          <p:cNvPr id="5" name="Obdélník 4"/>
          <p:cNvSpPr/>
          <p:nvPr/>
        </p:nvSpPr>
        <p:spPr>
          <a:xfrm>
            <a:off x="1111062" y="8713873"/>
            <a:ext cx="43032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/>
              <a:t>‚Poslat je domů hladové nechci.‘</a:t>
            </a:r>
            <a:r>
              <a:rPr lang="cs-CZ" sz="1100" i="1" dirty="0"/>
              <a:t>(</a:t>
            </a:r>
            <a:r>
              <a:rPr lang="cs-CZ" sz="1100" i="1" dirty="0" err="1"/>
              <a:t>Mt</a:t>
            </a:r>
            <a:r>
              <a:rPr lang="cs-CZ" sz="1100" i="1" dirty="0"/>
              <a:t> 15,32)</a:t>
            </a:r>
          </a:p>
        </p:txBody>
      </p: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6B6934E9-5A4E-4C47-9049-A4C391506002}"/>
              </a:ext>
            </a:extLst>
          </p:cNvPr>
          <p:cNvGrpSpPr/>
          <p:nvPr/>
        </p:nvGrpSpPr>
        <p:grpSpPr>
          <a:xfrm>
            <a:off x="0" y="-22035"/>
            <a:ext cx="6858000" cy="4473804"/>
            <a:chOff x="0" y="-30047"/>
            <a:chExt cx="6858000" cy="4473804"/>
          </a:xfrm>
        </p:grpSpPr>
        <p:pic>
          <p:nvPicPr>
            <p:cNvPr id="19" name="Obrázek 18">
              <a:extLst>
                <a:ext uri="{FF2B5EF4-FFF2-40B4-BE49-F238E27FC236}">
                  <a16:creationId xmlns:a16="http://schemas.microsoft.com/office/drawing/2014/main" id="{FE3304D8-A8CA-495D-8A45-3B46923B30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30047"/>
              <a:ext cx="6858000" cy="4473804"/>
            </a:xfrm>
            <a:prstGeom prst="rect">
              <a:avLst/>
            </a:prstGeom>
          </p:spPr>
        </p:pic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1F0139E5-982F-40AA-8173-36976C1FA11D}"/>
                </a:ext>
              </a:extLst>
            </p:cNvPr>
            <p:cNvSpPr txBox="1"/>
            <p:nvPr/>
          </p:nvSpPr>
          <p:spPr>
            <a:xfrm>
              <a:off x="0" y="17091"/>
              <a:ext cx="652534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4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POSTNÍ POTRAVINOVÁ SBÍRKA</a:t>
              </a:r>
            </a:p>
          </p:txBody>
        </p:sp>
      </p:grpSp>
      <p:sp>
        <p:nvSpPr>
          <p:cNvPr id="9" name="Obdélník 8">
            <a:extLst>
              <a:ext uri="{FF2B5EF4-FFF2-40B4-BE49-F238E27FC236}">
                <a16:creationId xmlns:a16="http://schemas.microsoft.com/office/drawing/2014/main" id="{C17A34BF-B588-429B-B516-AC842DF6C2DF}"/>
              </a:ext>
            </a:extLst>
          </p:cNvPr>
          <p:cNvSpPr/>
          <p:nvPr/>
        </p:nvSpPr>
        <p:spPr>
          <a:xfrm>
            <a:off x="-3600400" y="5609908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/>
          </a:p>
        </p:txBody>
      </p:sp>
      <p:sp>
        <p:nvSpPr>
          <p:cNvPr id="4" name="TextovéPole 3"/>
          <p:cNvSpPr txBox="1"/>
          <p:nvPr/>
        </p:nvSpPr>
        <p:spPr>
          <a:xfrm>
            <a:off x="-72008" y="1178913"/>
            <a:ext cx="3284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C86865"/>
                </a:solidFill>
              </a:rPr>
              <a:t>25. - 28.03.2024 </a:t>
            </a:r>
          </a:p>
        </p:txBody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9EA31B3E-EF04-4934-9560-E6FCDF98EE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342" y="8315696"/>
            <a:ext cx="2204864" cy="796355"/>
          </a:xfrm>
          <a:prstGeom prst="rect">
            <a:avLst/>
          </a:prstGeom>
        </p:spPr>
      </p:pic>
      <p:sp>
        <p:nvSpPr>
          <p:cNvPr id="28" name="TextovéPole 27">
            <a:extLst>
              <a:ext uri="{FF2B5EF4-FFF2-40B4-BE49-F238E27FC236}">
                <a16:creationId xmlns:a16="http://schemas.microsoft.com/office/drawing/2014/main" id="{5E32DEF9-8815-4010-9CD9-FAE5B67C8948}"/>
              </a:ext>
            </a:extLst>
          </p:cNvPr>
          <p:cNvSpPr txBox="1"/>
          <p:nvPr/>
        </p:nvSpPr>
        <p:spPr>
          <a:xfrm>
            <a:off x="1253548" y="7637622"/>
            <a:ext cx="5573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Výtěžek sbírky bude sloužit zejména soc. slabým a rodinám s dětmi v regionu. Prosíme zejména o </a:t>
            </a:r>
            <a:r>
              <a:rPr lang="cs-CZ" sz="1600" b="1" dirty="0"/>
              <a:t>dar masových konzerv, trvanlivého mléka a dalších trvanlivých potravin…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744EAF7-0DE6-42D0-A188-5CA91E3579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66239"/>
            <a:ext cx="1336989" cy="130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9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12862" y="4581812"/>
            <a:ext cx="652534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C86865"/>
                </a:solidFill>
              </a:rPr>
              <a:t>ÚTERÝ</a:t>
            </a:r>
            <a:r>
              <a:rPr lang="cs-CZ" sz="2000" dirty="0">
                <a:solidFill>
                  <a:srgbClr val="C86865"/>
                </a:solidFill>
              </a:rPr>
              <a:t> </a:t>
            </a:r>
            <a:r>
              <a:rPr lang="cs-CZ" sz="2400" b="1" dirty="0">
                <a:solidFill>
                  <a:srgbClr val="C86865"/>
                </a:solidFill>
              </a:rPr>
              <a:t>26.03.2024</a:t>
            </a:r>
          </a:p>
          <a:p>
            <a:endParaRPr lang="cs-CZ" sz="1400" dirty="0">
              <a:solidFill>
                <a:srgbClr val="C86865"/>
              </a:solidFill>
            </a:endParaRPr>
          </a:p>
          <a:p>
            <a:pPr lvl="0"/>
            <a:r>
              <a:rPr lang="cs-CZ" sz="2400" dirty="0"/>
              <a:t>16:00 – 16:10 </a:t>
            </a:r>
            <a:r>
              <a:rPr lang="cs-CZ" sz="2400" b="1" dirty="0"/>
              <a:t>Pitín</a:t>
            </a:r>
            <a:r>
              <a:rPr lang="cs-CZ" sz="2400" dirty="0"/>
              <a:t> (parkoviště naproti OÚ) </a:t>
            </a:r>
            <a:r>
              <a:rPr lang="cs-CZ" sz="2400" i="1" dirty="0"/>
              <a:t> </a:t>
            </a:r>
            <a:endParaRPr lang="cs-CZ" sz="2400" dirty="0"/>
          </a:p>
          <a:p>
            <a:pPr lvl="0"/>
            <a:r>
              <a:rPr lang="cs-CZ" sz="2400" dirty="0"/>
              <a:t>16:20 – 16:30 </a:t>
            </a:r>
            <a:r>
              <a:rPr lang="cs-CZ" sz="2400" b="1" dirty="0"/>
              <a:t>Bojkovice</a:t>
            </a:r>
            <a:r>
              <a:rPr lang="cs-CZ" sz="2400" dirty="0"/>
              <a:t> (parkoviště za poštou)</a:t>
            </a:r>
          </a:p>
          <a:p>
            <a:r>
              <a:rPr lang="cs-CZ" sz="2400" dirty="0"/>
              <a:t>16:35 – 16:45 </a:t>
            </a:r>
            <a:r>
              <a:rPr lang="cs-CZ" sz="2400" b="1" dirty="0"/>
              <a:t>Záhorovice</a:t>
            </a:r>
            <a:r>
              <a:rPr lang="cs-CZ" sz="2400" dirty="0"/>
              <a:t> (před Jednotou)</a:t>
            </a:r>
          </a:p>
          <a:p>
            <a:pPr lvl="0"/>
            <a:r>
              <a:rPr lang="cs-CZ" sz="2400" dirty="0"/>
              <a:t>16:50 – 17:00 </a:t>
            </a:r>
            <a:r>
              <a:rPr lang="cs-CZ" sz="2400" b="1" dirty="0"/>
              <a:t>Nezdenice</a:t>
            </a:r>
            <a:r>
              <a:rPr lang="cs-CZ" sz="2400" dirty="0"/>
              <a:t> (před Jednotou)</a:t>
            </a:r>
          </a:p>
          <a:p>
            <a:endParaRPr lang="cs-CZ" sz="1600" dirty="0"/>
          </a:p>
        </p:txBody>
      </p:sp>
      <p:sp>
        <p:nvSpPr>
          <p:cNvPr id="5" name="Obdélník 4"/>
          <p:cNvSpPr/>
          <p:nvPr/>
        </p:nvSpPr>
        <p:spPr>
          <a:xfrm>
            <a:off x="1111062" y="8713873"/>
            <a:ext cx="43032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/>
              <a:t>‚Poslat je domů hladové nechci.‘</a:t>
            </a:r>
            <a:r>
              <a:rPr lang="cs-CZ" sz="1100" i="1" dirty="0"/>
              <a:t>(</a:t>
            </a:r>
            <a:r>
              <a:rPr lang="cs-CZ" sz="1100" i="1" dirty="0" err="1"/>
              <a:t>Mt</a:t>
            </a:r>
            <a:r>
              <a:rPr lang="cs-CZ" sz="1100" i="1" dirty="0"/>
              <a:t> 15,32)</a:t>
            </a:r>
          </a:p>
        </p:txBody>
      </p: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6B6934E9-5A4E-4C47-9049-A4C391506002}"/>
              </a:ext>
            </a:extLst>
          </p:cNvPr>
          <p:cNvGrpSpPr/>
          <p:nvPr/>
        </p:nvGrpSpPr>
        <p:grpSpPr>
          <a:xfrm>
            <a:off x="0" y="-75371"/>
            <a:ext cx="6858000" cy="4473804"/>
            <a:chOff x="0" y="-30047"/>
            <a:chExt cx="6858000" cy="4473804"/>
          </a:xfrm>
        </p:grpSpPr>
        <p:pic>
          <p:nvPicPr>
            <p:cNvPr id="19" name="Obrázek 18">
              <a:extLst>
                <a:ext uri="{FF2B5EF4-FFF2-40B4-BE49-F238E27FC236}">
                  <a16:creationId xmlns:a16="http://schemas.microsoft.com/office/drawing/2014/main" id="{FE3304D8-A8CA-495D-8A45-3B46923B30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30047"/>
              <a:ext cx="6858000" cy="4473804"/>
            </a:xfrm>
            <a:prstGeom prst="rect">
              <a:avLst/>
            </a:prstGeom>
          </p:spPr>
        </p:pic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1F0139E5-982F-40AA-8173-36976C1FA11D}"/>
                </a:ext>
              </a:extLst>
            </p:cNvPr>
            <p:cNvSpPr txBox="1"/>
            <p:nvPr/>
          </p:nvSpPr>
          <p:spPr>
            <a:xfrm>
              <a:off x="0" y="17091"/>
              <a:ext cx="652534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4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POSTNÍ POTRAVINOVÁ SBÍRKA</a:t>
              </a:r>
            </a:p>
          </p:txBody>
        </p:sp>
      </p:grpSp>
      <p:sp>
        <p:nvSpPr>
          <p:cNvPr id="9" name="Obdélník 8">
            <a:extLst>
              <a:ext uri="{FF2B5EF4-FFF2-40B4-BE49-F238E27FC236}">
                <a16:creationId xmlns:a16="http://schemas.microsoft.com/office/drawing/2014/main" id="{C17A34BF-B588-429B-B516-AC842DF6C2DF}"/>
              </a:ext>
            </a:extLst>
          </p:cNvPr>
          <p:cNvSpPr/>
          <p:nvPr/>
        </p:nvSpPr>
        <p:spPr>
          <a:xfrm>
            <a:off x="-3600400" y="5609908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/>
          </a:p>
        </p:txBody>
      </p:sp>
      <p:sp>
        <p:nvSpPr>
          <p:cNvPr id="4" name="TextovéPole 3"/>
          <p:cNvSpPr txBox="1"/>
          <p:nvPr/>
        </p:nvSpPr>
        <p:spPr>
          <a:xfrm>
            <a:off x="-72008" y="1178913"/>
            <a:ext cx="3284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C86865"/>
                </a:solidFill>
              </a:rPr>
              <a:t>25. - 28.03.2024 </a:t>
            </a:r>
          </a:p>
        </p:txBody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9EA31B3E-EF04-4934-9560-E6FCDF98EE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342" y="8315696"/>
            <a:ext cx="2204864" cy="796355"/>
          </a:xfrm>
          <a:prstGeom prst="rect">
            <a:avLst/>
          </a:prstGeom>
        </p:spPr>
      </p:pic>
      <p:sp>
        <p:nvSpPr>
          <p:cNvPr id="28" name="TextovéPole 27">
            <a:extLst>
              <a:ext uri="{FF2B5EF4-FFF2-40B4-BE49-F238E27FC236}">
                <a16:creationId xmlns:a16="http://schemas.microsoft.com/office/drawing/2014/main" id="{5E32DEF9-8815-4010-9CD9-FAE5B67C8948}"/>
              </a:ext>
            </a:extLst>
          </p:cNvPr>
          <p:cNvSpPr txBox="1"/>
          <p:nvPr/>
        </p:nvSpPr>
        <p:spPr>
          <a:xfrm>
            <a:off x="1256420" y="7654219"/>
            <a:ext cx="5573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Výtěžek sbírky bude sloužit zejména soc. slabým a rodinám s dětmi v regionu.. Prosíme zejména o </a:t>
            </a:r>
            <a:r>
              <a:rPr lang="cs-CZ" sz="1600" b="1" dirty="0"/>
              <a:t>dar masových konzerv, trvanlivého mléka a dalších trvanlivých potravin… 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D645006B-C68D-4303-8249-4029B7811A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66239"/>
            <a:ext cx="1336989" cy="130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6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111062" y="8713873"/>
            <a:ext cx="43032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/>
              <a:t>‚Poslat je domů hladové nechci.‘</a:t>
            </a:r>
            <a:r>
              <a:rPr lang="cs-CZ" sz="1100" i="1" dirty="0"/>
              <a:t>(</a:t>
            </a:r>
            <a:r>
              <a:rPr lang="cs-CZ" sz="1100" i="1" dirty="0" err="1"/>
              <a:t>Mt</a:t>
            </a:r>
            <a:r>
              <a:rPr lang="cs-CZ" sz="1100" i="1" dirty="0"/>
              <a:t> 15,32)</a:t>
            </a:r>
          </a:p>
        </p:txBody>
      </p: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6B6934E9-5A4E-4C47-9049-A4C391506002}"/>
              </a:ext>
            </a:extLst>
          </p:cNvPr>
          <p:cNvGrpSpPr/>
          <p:nvPr/>
        </p:nvGrpSpPr>
        <p:grpSpPr>
          <a:xfrm>
            <a:off x="0" y="-22035"/>
            <a:ext cx="6858000" cy="4473804"/>
            <a:chOff x="0" y="-30047"/>
            <a:chExt cx="6858000" cy="4473804"/>
          </a:xfrm>
        </p:grpSpPr>
        <p:pic>
          <p:nvPicPr>
            <p:cNvPr id="19" name="Obrázek 18">
              <a:extLst>
                <a:ext uri="{FF2B5EF4-FFF2-40B4-BE49-F238E27FC236}">
                  <a16:creationId xmlns:a16="http://schemas.microsoft.com/office/drawing/2014/main" id="{FE3304D8-A8CA-495D-8A45-3B46923B30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30047"/>
              <a:ext cx="6858000" cy="4473804"/>
            </a:xfrm>
            <a:prstGeom prst="rect">
              <a:avLst/>
            </a:prstGeom>
          </p:spPr>
        </p:pic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1F0139E5-982F-40AA-8173-36976C1FA11D}"/>
                </a:ext>
              </a:extLst>
            </p:cNvPr>
            <p:cNvSpPr txBox="1"/>
            <p:nvPr/>
          </p:nvSpPr>
          <p:spPr>
            <a:xfrm>
              <a:off x="0" y="17091"/>
              <a:ext cx="652534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4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POSTNÍ POTRAVINOVÁ SBÍRKA</a:t>
              </a:r>
            </a:p>
          </p:txBody>
        </p:sp>
      </p:grpSp>
      <p:sp>
        <p:nvSpPr>
          <p:cNvPr id="9" name="Obdélník 8">
            <a:extLst>
              <a:ext uri="{FF2B5EF4-FFF2-40B4-BE49-F238E27FC236}">
                <a16:creationId xmlns:a16="http://schemas.microsoft.com/office/drawing/2014/main" id="{C17A34BF-B588-429B-B516-AC842DF6C2DF}"/>
              </a:ext>
            </a:extLst>
          </p:cNvPr>
          <p:cNvSpPr/>
          <p:nvPr/>
        </p:nvSpPr>
        <p:spPr>
          <a:xfrm>
            <a:off x="-3600400" y="5609908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1178913"/>
            <a:ext cx="3284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C86865"/>
                </a:solidFill>
              </a:rPr>
              <a:t>25. - 28.03.2024 </a:t>
            </a: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AA06F6C1-0D8F-43C1-A234-F96BD6D96696}"/>
              </a:ext>
            </a:extLst>
          </p:cNvPr>
          <p:cNvSpPr/>
          <p:nvPr/>
        </p:nvSpPr>
        <p:spPr>
          <a:xfrm>
            <a:off x="174173" y="4451769"/>
            <a:ext cx="557382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C86865"/>
                </a:solidFill>
              </a:rPr>
              <a:t>STŘEDA 27.03.2024</a:t>
            </a:r>
          </a:p>
          <a:p>
            <a:endParaRPr lang="cs-CZ" sz="1600" b="1" dirty="0">
              <a:solidFill>
                <a:srgbClr val="C86865"/>
              </a:solidFill>
            </a:endParaRPr>
          </a:p>
          <a:p>
            <a:pPr lvl="0"/>
            <a:r>
              <a:rPr lang="cs-CZ" dirty="0"/>
              <a:t>16:00 – 16:10 </a:t>
            </a:r>
            <a:r>
              <a:rPr lang="cs-CZ" b="1" dirty="0"/>
              <a:t>Nivnice</a:t>
            </a:r>
            <a:r>
              <a:rPr lang="cs-CZ" dirty="0"/>
              <a:t> (před Jednotou), </a:t>
            </a:r>
          </a:p>
          <a:p>
            <a:pPr lvl="0"/>
            <a:r>
              <a:rPr lang="cs-CZ" dirty="0"/>
              <a:t>16:20 - 16:30 </a:t>
            </a:r>
            <a:r>
              <a:rPr lang="cs-CZ" b="1" dirty="0"/>
              <a:t>Korytná</a:t>
            </a:r>
            <a:r>
              <a:rPr lang="cs-CZ" dirty="0"/>
              <a:t> (před Jednotou) </a:t>
            </a:r>
          </a:p>
          <a:p>
            <a:pPr lvl="0"/>
            <a:r>
              <a:rPr lang="cs-CZ" dirty="0"/>
              <a:t>16:45 – 16:55 </a:t>
            </a:r>
            <a:r>
              <a:rPr lang="cs-CZ" b="1" dirty="0"/>
              <a:t>Horní Němčí </a:t>
            </a:r>
            <a:r>
              <a:rPr lang="cs-CZ" dirty="0"/>
              <a:t>(na parkovišti před kostelem) 17:00 – 17:10 </a:t>
            </a:r>
            <a:r>
              <a:rPr lang="cs-CZ" b="1" dirty="0"/>
              <a:t>Slavkov</a:t>
            </a:r>
            <a:r>
              <a:rPr lang="cs-CZ" dirty="0"/>
              <a:t> (před OD Hruška)</a:t>
            </a:r>
          </a:p>
          <a:p>
            <a:r>
              <a:rPr lang="cs-CZ" dirty="0"/>
              <a:t>17:30 – 17:40 </a:t>
            </a:r>
            <a:r>
              <a:rPr lang="cs-CZ" b="1" dirty="0"/>
              <a:t>Březová</a:t>
            </a:r>
            <a:r>
              <a:rPr lang="cs-CZ" dirty="0"/>
              <a:t> (parkoviště u kostela)</a:t>
            </a:r>
          </a:p>
          <a:p>
            <a:pPr lvl="0"/>
            <a:r>
              <a:rPr lang="cs-CZ" dirty="0"/>
              <a:t>17:15 – 17:25 </a:t>
            </a:r>
            <a:r>
              <a:rPr lang="cs-CZ" b="1" dirty="0"/>
              <a:t>Dolní Němčí</a:t>
            </a:r>
            <a:r>
              <a:rPr lang="cs-CZ" dirty="0"/>
              <a:t> (na parkovišti před Jednotou)</a:t>
            </a:r>
            <a:r>
              <a:rPr lang="cs-CZ" i="1" dirty="0"/>
              <a:t> </a:t>
            </a:r>
            <a:endParaRPr lang="cs-CZ" dirty="0"/>
          </a:p>
          <a:p>
            <a:pPr lvl="0"/>
            <a:r>
              <a:rPr lang="cs-CZ" dirty="0"/>
              <a:t>17:50 – 18:00 </a:t>
            </a:r>
            <a:r>
              <a:rPr lang="cs-CZ" b="1" dirty="0"/>
              <a:t>Květná</a:t>
            </a:r>
            <a:r>
              <a:rPr lang="cs-CZ" dirty="0"/>
              <a:t> (před sklárnami) </a:t>
            </a:r>
          </a:p>
          <a:p>
            <a:pPr lvl="0"/>
            <a:r>
              <a:rPr lang="cs-CZ" dirty="0"/>
              <a:t>18:05 – 18:20 </a:t>
            </a:r>
            <a:r>
              <a:rPr lang="cs-CZ" b="1" dirty="0"/>
              <a:t>Strání</a:t>
            </a:r>
            <a:r>
              <a:rPr lang="cs-CZ" dirty="0"/>
              <a:t> (před kostelem)</a:t>
            </a:r>
          </a:p>
        </p:txBody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9EA31B3E-EF04-4934-9560-E6FCDF98EE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342" y="8315696"/>
            <a:ext cx="2204864" cy="796355"/>
          </a:xfrm>
          <a:prstGeom prst="rect">
            <a:avLst/>
          </a:prstGeom>
        </p:spPr>
      </p:pic>
      <p:sp>
        <p:nvSpPr>
          <p:cNvPr id="28" name="TextovéPole 27">
            <a:extLst>
              <a:ext uri="{FF2B5EF4-FFF2-40B4-BE49-F238E27FC236}">
                <a16:creationId xmlns:a16="http://schemas.microsoft.com/office/drawing/2014/main" id="{5E32DEF9-8815-4010-9CD9-FAE5B67C8948}"/>
              </a:ext>
            </a:extLst>
          </p:cNvPr>
          <p:cNvSpPr txBox="1"/>
          <p:nvPr/>
        </p:nvSpPr>
        <p:spPr>
          <a:xfrm>
            <a:off x="1284176" y="7549588"/>
            <a:ext cx="5573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Výtěžek sbírky bude sloužit zejména soc. slabým a rodinám s dětmi v regionu. Prosíme zejména o </a:t>
            </a:r>
            <a:r>
              <a:rPr lang="cs-CZ" sz="1600" b="1" dirty="0"/>
              <a:t>dar masových konzerv, trvanlivého mléka a dalších trvanlivých potravin… 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B3AE4EC-E338-4137-A162-D4C8A6B6B6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42" y="7453916"/>
            <a:ext cx="1336989" cy="130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46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111062" y="8713873"/>
            <a:ext cx="43032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/>
              <a:t>‚Poslat je domů hladové nechci.‘</a:t>
            </a:r>
            <a:r>
              <a:rPr lang="cs-CZ" sz="1100" i="1" dirty="0"/>
              <a:t>(</a:t>
            </a:r>
            <a:r>
              <a:rPr lang="cs-CZ" sz="1100" i="1" dirty="0" err="1"/>
              <a:t>Mt</a:t>
            </a:r>
            <a:r>
              <a:rPr lang="cs-CZ" sz="1100" i="1" dirty="0"/>
              <a:t> 15,32)</a:t>
            </a:r>
          </a:p>
        </p:txBody>
      </p: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6B6934E9-5A4E-4C47-9049-A4C391506002}"/>
              </a:ext>
            </a:extLst>
          </p:cNvPr>
          <p:cNvGrpSpPr/>
          <p:nvPr/>
        </p:nvGrpSpPr>
        <p:grpSpPr>
          <a:xfrm>
            <a:off x="0" y="-22035"/>
            <a:ext cx="6858000" cy="4473804"/>
            <a:chOff x="0" y="-30047"/>
            <a:chExt cx="6858000" cy="4473804"/>
          </a:xfrm>
        </p:grpSpPr>
        <p:pic>
          <p:nvPicPr>
            <p:cNvPr id="19" name="Obrázek 18">
              <a:extLst>
                <a:ext uri="{FF2B5EF4-FFF2-40B4-BE49-F238E27FC236}">
                  <a16:creationId xmlns:a16="http://schemas.microsoft.com/office/drawing/2014/main" id="{FE3304D8-A8CA-495D-8A45-3B46923B30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30047"/>
              <a:ext cx="6858000" cy="4473804"/>
            </a:xfrm>
            <a:prstGeom prst="rect">
              <a:avLst/>
            </a:prstGeom>
          </p:spPr>
        </p:pic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1F0139E5-982F-40AA-8173-36976C1FA11D}"/>
                </a:ext>
              </a:extLst>
            </p:cNvPr>
            <p:cNvSpPr txBox="1"/>
            <p:nvPr/>
          </p:nvSpPr>
          <p:spPr>
            <a:xfrm>
              <a:off x="0" y="17091"/>
              <a:ext cx="652534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4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POSTNÍ POTRAVINOVÁ SBÍRKA</a:t>
              </a:r>
            </a:p>
          </p:txBody>
        </p:sp>
      </p:grpSp>
      <p:sp>
        <p:nvSpPr>
          <p:cNvPr id="9" name="Obdélník 8">
            <a:extLst>
              <a:ext uri="{FF2B5EF4-FFF2-40B4-BE49-F238E27FC236}">
                <a16:creationId xmlns:a16="http://schemas.microsoft.com/office/drawing/2014/main" id="{C17A34BF-B588-429B-B516-AC842DF6C2DF}"/>
              </a:ext>
            </a:extLst>
          </p:cNvPr>
          <p:cNvSpPr/>
          <p:nvPr/>
        </p:nvSpPr>
        <p:spPr>
          <a:xfrm>
            <a:off x="-3600400" y="5609908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/>
          </a:p>
        </p:txBody>
      </p:sp>
      <p:sp>
        <p:nvSpPr>
          <p:cNvPr id="4" name="TextovéPole 3"/>
          <p:cNvSpPr txBox="1"/>
          <p:nvPr/>
        </p:nvSpPr>
        <p:spPr>
          <a:xfrm>
            <a:off x="44624" y="1187624"/>
            <a:ext cx="3284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C86865"/>
                </a:solidFill>
              </a:rPr>
              <a:t>25. - 28.03.2024 </a:t>
            </a:r>
          </a:p>
        </p:txBody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9EA31B3E-EF04-4934-9560-E6FCDF98EE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342" y="8315696"/>
            <a:ext cx="2204864" cy="796355"/>
          </a:xfrm>
          <a:prstGeom prst="rect">
            <a:avLst/>
          </a:prstGeom>
        </p:spPr>
      </p:pic>
      <p:sp>
        <p:nvSpPr>
          <p:cNvPr id="28" name="TextovéPole 27">
            <a:extLst>
              <a:ext uri="{FF2B5EF4-FFF2-40B4-BE49-F238E27FC236}">
                <a16:creationId xmlns:a16="http://schemas.microsoft.com/office/drawing/2014/main" id="{5E32DEF9-8815-4010-9CD9-FAE5B67C8948}"/>
              </a:ext>
            </a:extLst>
          </p:cNvPr>
          <p:cNvSpPr txBox="1"/>
          <p:nvPr/>
        </p:nvSpPr>
        <p:spPr>
          <a:xfrm>
            <a:off x="1256420" y="7596336"/>
            <a:ext cx="5573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Výtěžek sbírky bude sloužit zejména soc. slabým a rodinám s dětmi v regionu. Prosíme zejména o </a:t>
            </a:r>
            <a:r>
              <a:rPr lang="cs-CZ" sz="1600" b="1" dirty="0"/>
              <a:t>dar masových konzerv, trvanlivého mléka a dalších trvanlivých potravin… 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F65E55EC-D68F-46BB-8424-E6DD112536EB}"/>
              </a:ext>
            </a:extLst>
          </p:cNvPr>
          <p:cNvSpPr/>
          <p:nvPr/>
        </p:nvSpPr>
        <p:spPr>
          <a:xfrm>
            <a:off x="260648" y="4485495"/>
            <a:ext cx="65695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C86865"/>
                </a:solidFill>
              </a:rPr>
              <a:t>ČTVRTEK 28.03.2024</a:t>
            </a:r>
          </a:p>
          <a:p>
            <a:endParaRPr lang="cs-CZ" sz="2000" dirty="0">
              <a:solidFill>
                <a:srgbClr val="C86865"/>
              </a:solidFill>
            </a:endParaRPr>
          </a:p>
          <a:p>
            <a:pPr lvl="0"/>
            <a:r>
              <a:rPr lang="cs-CZ" sz="2000" dirty="0"/>
              <a:t>16.00 – 16.10 </a:t>
            </a:r>
            <a:r>
              <a:rPr lang="cs-CZ" sz="2000" b="1" dirty="0"/>
              <a:t>Bánov</a:t>
            </a:r>
            <a:r>
              <a:rPr lang="cs-CZ" sz="2000" dirty="0"/>
              <a:t> (na parkovišti před Jednotou)</a:t>
            </a:r>
          </a:p>
          <a:p>
            <a:pPr lvl="0"/>
            <a:r>
              <a:rPr lang="cs-CZ" sz="2000" dirty="0"/>
              <a:t>16.15 – 16.25 </a:t>
            </a:r>
            <a:r>
              <a:rPr lang="cs-CZ" sz="2000" b="1" dirty="0"/>
              <a:t>Suchá Loz </a:t>
            </a:r>
            <a:r>
              <a:rPr lang="cs-CZ" sz="2000" dirty="0"/>
              <a:t>(před Obecním úřadem)</a:t>
            </a:r>
          </a:p>
          <a:p>
            <a:pPr lvl="0"/>
            <a:r>
              <a:rPr lang="cs-CZ" sz="2000" dirty="0"/>
              <a:t>16:30 – 16:40 </a:t>
            </a:r>
            <a:r>
              <a:rPr lang="cs-CZ" sz="2000" b="1" dirty="0"/>
              <a:t>Bystřice p. Lopeníkem </a:t>
            </a:r>
            <a:r>
              <a:rPr lang="cs-CZ" sz="2000" dirty="0"/>
              <a:t>(před Obecním úřadem)</a:t>
            </a:r>
          </a:p>
          <a:p>
            <a:pPr lvl="0"/>
            <a:r>
              <a:rPr lang="cs-CZ" sz="2000" dirty="0"/>
              <a:t>16:50 – 17:00 </a:t>
            </a:r>
            <a:r>
              <a:rPr lang="cs-CZ" sz="2000" b="1" dirty="0"/>
              <a:t>Komňa</a:t>
            </a:r>
            <a:r>
              <a:rPr lang="cs-CZ" sz="2000" dirty="0"/>
              <a:t> (na parkovišti před obecním úřadem)</a:t>
            </a:r>
          </a:p>
          <a:p>
            <a:r>
              <a:rPr lang="cs-CZ" sz="2000" dirty="0"/>
              <a:t>17:10 – 17:20 </a:t>
            </a:r>
            <a:r>
              <a:rPr lang="cs-CZ" sz="2000" b="1" dirty="0"/>
              <a:t>Starý Hrozenkov </a:t>
            </a:r>
            <a:r>
              <a:rPr lang="cs-CZ" sz="2000" dirty="0"/>
              <a:t>(parkoviště před kostelem) </a:t>
            </a:r>
          </a:p>
          <a:p>
            <a:endParaRPr lang="cs-CZ" sz="1600" b="1" dirty="0">
              <a:solidFill>
                <a:srgbClr val="C86865"/>
              </a:solidFill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3D553D8-6913-4B07-82CD-D4651D2080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03894"/>
            <a:ext cx="1336989" cy="130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16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111062" y="8713873"/>
            <a:ext cx="43032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/>
              <a:t>‚Poslat je domů hladové nechci.‘</a:t>
            </a:r>
            <a:r>
              <a:rPr lang="cs-CZ" sz="1100" i="1" dirty="0"/>
              <a:t>(</a:t>
            </a:r>
            <a:r>
              <a:rPr lang="cs-CZ" sz="1100" i="1" dirty="0" err="1"/>
              <a:t>Mt</a:t>
            </a:r>
            <a:r>
              <a:rPr lang="cs-CZ" sz="1100" i="1" dirty="0"/>
              <a:t> 15,32)</a:t>
            </a:r>
          </a:p>
        </p:txBody>
      </p: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6B6934E9-5A4E-4C47-9049-A4C391506002}"/>
              </a:ext>
            </a:extLst>
          </p:cNvPr>
          <p:cNvGrpSpPr/>
          <p:nvPr/>
        </p:nvGrpSpPr>
        <p:grpSpPr>
          <a:xfrm>
            <a:off x="0" y="-22035"/>
            <a:ext cx="6858000" cy="4473804"/>
            <a:chOff x="0" y="-30047"/>
            <a:chExt cx="6858000" cy="4473804"/>
          </a:xfrm>
        </p:grpSpPr>
        <p:pic>
          <p:nvPicPr>
            <p:cNvPr id="19" name="Obrázek 18">
              <a:extLst>
                <a:ext uri="{FF2B5EF4-FFF2-40B4-BE49-F238E27FC236}">
                  <a16:creationId xmlns:a16="http://schemas.microsoft.com/office/drawing/2014/main" id="{FE3304D8-A8CA-495D-8A45-3B46923B30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30047"/>
              <a:ext cx="6858000" cy="4473804"/>
            </a:xfrm>
            <a:prstGeom prst="rect">
              <a:avLst/>
            </a:prstGeom>
          </p:spPr>
        </p:pic>
        <p:sp>
          <p:nvSpPr>
            <p:cNvPr id="20" name="TextovéPole 19">
              <a:extLst>
                <a:ext uri="{FF2B5EF4-FFF2-40B4-BE49-F238E27FC236}">
                  <a16:creationId xmlns:a16="http://schemas.microsoft.com/office/drawing/2014/main" id="{1F0139E5-982F-40AA-8173-36976C1FA11D}"/>
                </a:ext>
              </a:extLst>
            </p:cNvPr>
            <p:cNvSpPr txBox="1"/>
            <p:nvPr/>
          </p:nvSpPr>
          <p:spPr>
            <a:xfrm>
              <a:off x="0" y="23937"/>
              <a:ext cx="652534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4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POSTNÍ POTRAVINOVÁ SBÍRKA</a:t>
              </a:r>
            </a:p>
          </p:txBody>
        </p:sp>
      </p:grpSp>
      <p:sp>
        <p:nvSpPr>
          <p:cNvPr id="9" name="Obdélník 8">
            <a:extLst>
              <a:ext uri="{FF2B5EF4-FFF2-40B4-BE49-F238E27FC236}">
                <a16:creationId xmlns:a16="http://schemas.microsoft.com/office/drawing/2014/main" id="{C17A34BF-B588-429B-B516-AC842DF6C2DF}"/>
              </a:ext>
            </a:extLst>
          </p:cNvPr>
          <p:cNvSpPr/>
          <p:nvPr/>
        </p:nvSpPr>
        <p:spPr>
          <a:xfrm>
            <a:off x="-3600400" y="5609908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/>
          </a:p>
        </p:txBody>
      </p:sp>
      <p:sp>
        <p:nvSpPr>
          <p:cNvPr id="4" name="TextovéPole 3"/>
          <p:cNvSpPr txBox="1"/>
          <p:nvPr/>
        </p:nvSpPr>
        <p:spPr>
          <a:xfrm>
            <a:off x="44624" y="1187624"/>
            <a:ext cx="3284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C86865"/>
                </a:solidFill>
              </a:rPr>
              <a:t>25. - 28.03.2024 </a:t>
            </a:r>
          </a:p>
        </p:txBody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9EA31B3E-EF04-4934-9560-E6FCDF98EE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342" y="8315696"/>
            <a:ext cx="2204864" cy="796355"/>
          </a:xfrm>
          <a:prstGeom prst="rect">
            <a:avLst/>
          </a:prstGeom>
        </p:spPr>
      </p:pic>
      <p:sp>
        <p:nvSpPr>
          <p:cNvPr id="28" name="TextovéPole 27">
            <a:extLst>
              <a:ext uri="{FF2B5EF4-FFF2-40B4-BE49-F238E27FC236}">
                <a16:creationId xmlns:a16="http://schemas.microsoft.com/office/drawing/2014/main" id="{5E32DEF9-8815-4010-9CD9-FAE5B67C8948}"/>
              </a:ext>
            </a:extLst>
          </p:cNvPr>
          <p:cNvSpPr txBox="1"/>
          <p:nvPr/>
        </p:nvSpPr>
        <p:spPr>
          <a:xfrm>
            <a:off x="1256420" y="7596336"/>
            <a:ext cx="5573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Výtěžek sbírky bude sloužit zejména soc. slabým a rodinám s dětmi v regionu. Prosíme zejména o </a:t>
            </a:r>
            <a:r>
              <a:rPr lang="cs-CZ" sz="1600" b="1" dirty="0"/>
              <a:t>dar masových konzerv, trvanlivého mléka a dalších trvanlivých potravin… </a:t>
            </a:r>
          </a:p>
          <a:p>
            <a:endParaRPr lang="cs-CZ" sz="1600" b="1" dirty="0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F65E55EC-D68F-46BB-8424-E6DD112536EB}"/>
              </a:ext>
            </a:extLst>
          </p:cNvPr>
          <p:cNvSpPr/>
          <p:nvPr/>
        </p:nvSpPr>
        <p:spPr>
          <a:xfrm>
            <a:off x="260648" y="4485495"/>
            <a:ext cx="65695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>
                <a:solidFill>
                  <a:srgbClr val="C86865"/>
                </a:solidFill>
              </a:rPr>
              <a:t>ČTVRTEK 28.03.2024</a:t>
            </a:r>
            <a:endParaRPr lang="cs-CZ" sz="2400" b="1" dirty="0">
              <a:solidFill>
                <a:srgbClr val="C86865"/>
              </a:solidFill>
            </a:endParaRPr>
          </a:p>
          <a:p>
            <a:endParaRPr lang="cs-CZ" sz="2000" dirty="0">
              <a:solidFill>
                <a:srgbClr val="C86865"/>
              </a:solidFill>
            </a:endParaRPr>
          </a:p>
          <a:p>
            <a:pPr lvl="0"/>
            <a:r>
              <a:rPr lang="cs-CZ" sz="2000" dirty="0"/>
              <a:t>16.00 – 16.10 </a:t>
            </a:r>
            <a:r>
              <a:rPr lang="cs-CZ" sz="2000" b="1" dirty="0" err="1"/>
              <a:t>Havřice</a:t>
            </a:r>
            <a:r>
              <a:rPr lang="cs-CZ" sz="2000" dirty="0"/>
              <a:t> (na parkovišti před Jednotou)</a:t>
            </a:r>
          </a:p>
          <a:p>
            <a:pPr lvl="0"/>
            <a:r>
              <a:rPr lang="cs-CZ" sz="2000" dirty="0"/>
              <a:t>16.15 – 16.25 </a:t>
            </a:r>
            <a:r>
              <a:rPr lang="cs-CZ" sz="2000" b="1" dirty="0"/>
              <a:t>Drslavice </a:t>
            </a:r>
            <a:r>
              <a:rPr lang="cs-CZ" sz="2000" dirty="0"/>
              <a:t>(na parkovišti před Jednotou)</a:t>
            </a:r>
          </a:p>
          <a:p>
            <a:pPr lvl="0"/>
            <a:r>
              <a:rPr lang="cs-CZ" sz="2000" dirty="0"/>
              <a:t>16:30 – 16:40 </a:t>
            </a:r>
            <a:r>
              <a:rPr lang="cs-CZ" sz="2000" b="1" dirty="0"/>
              <a:t>Hradčovice </a:t>
            </a:r>
            <a:r>
              <a:rPr lang="cs-CZ" sz="2000" dirty="0"/>
              <a:t>(na parkovišti před Jednotou)</a:t>
            </a:r>
          </a:p>
          <a:p>
            <a:pPr lvl="0"/>
            <a:r>
              <a:rPr lang="cs-CZ" sz="2000" dirty="0"/>
              <a:t>16:45 – 16:55 </a:t>
            </a:r>
            <a:r>
              <a:rPr lang="cs-CZ" sz="2000" b="1" dirty="0"/>
              <a:t>Veletiny</a:t>
            </a:r>
            <a:r>
              <a:rPr lang="cs-CZ" sz="2000" dirty="0"/>
              <a:t> (u kapličky)</a:t>
            </a:r>
          </a:p>
          <a:p>
            <a:r>
              <a:rPr lang="cs-CZ" sz="2000" dirty="0"/>
              <a:t>17:00 – 17:10 </a:t>
            </a:r>
            <a:r>
              <a:rPr lang="cs-CZ" sz="2000" b="1" dirty="0"/>
              <a:t>Vlčnov </a:t>
            </a:r>
            <a:r>
              <a:rPr lang="cs-CZ" sz="2000" dirty="0"/>
              <a:t>(parkoviště u </a:t>
            </a:r>
            <a:r>
              <a:rPr lang="cs-CZ" sz="2000" dirty="0" err="1"/>
              <a:t>Krála</a:t>
            </a:r>
            <a:r>
              <a:rPr lang="cs-CZ" sz="2000" dirty="0"/>
              <a:t>) </a:t>
            </a:r>
          </a:p>
          <a:p>
            <a:endParaRPr lang="cs-CZ" sz="1600" b="1" dirty="0">
              <a:solidFill>
                <a:srgbClr val="C86865"/>
              </a:solidFill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63B59D7-3129-42BE-99F7-ACFCD5782F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32313"/>
            <a:ext cx="1336989" cy="130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09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576</Words>
  <Application>Microsoft Office PowerPoint</Application>
  <PresentationFormat>Předvádění na obrazovce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Frantisek Bilek</dc:creator>
  <cp:lastModifiedBy>Kamil Hodulík</cp:lastModifiedBy>
  <cp:revision>46</cp:revision>
  <dcterms:created xsi:type="dcterms:W3CDTF">2019-12-04T11:38:06Z</dcterms:created>
  <dcterms:modified xsi:type="dcterms:W3CDTF">2024-03-13T07:15:46Z</dcterms:modified>
</cp:coreProperties>
</file>